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7" r:id="rId8"/>
    <p:sldId id="268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66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 advTm="5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 advClick="0" advTm="5000">
    <p:split orient="vert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14400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Adobe Fan Heiti Std B" pitchFamily="34" charset="-128"/>
              </a:rPr>
              <a:t>Министерство образования Московской  области</a:t>
            </a:r>
          </a:p>
          <a:p>
            <a:pPr algn="ctr"/>
            <a:r>
              <a:rPr lang="ru-RU" sz="3200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Adobe Fan Heiti Std B" pitchFamily="34" charset="-128"/>
              </a:rPr>
              <a:t>ГБПОУ МО «</a:t>
            </a:r>
            <a:r>
              <a:rPr lang="ru-RU" sz="3200" dirty="0" err="1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Adobe Fan Heiti Std B" pitchFamily="34" charset="-128"/>
              </a:rPr>
              <a:t>Серпуховский</a:t>
            </a:r>
            <a:r>
              <a:rPr lang="ru-RU" sz="3200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ea typeface="Adobe Fan Heiti Std B" pitchFamily="34" charset="-128"/>
              </a:rPr>
              <a:t> колледж»</a:t>
            </a:r>
            <a:endParaRPr lang="ru-RU" sz="3200" dirty="0">
              <a:ln w="1016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ea typeface="Adobe Fan Heiti Std B" pitchFamily="34" charset="-128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79715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 smtClean="0"/>
              <a:t>Технология</a:t>
            </a:r>
            <a:r>
              <a:rPr lang="ru-RU" sz="3200" u="sng" dirty="0" smtClean="0"/>
              <a:t> </a:t>
            </a:r>
            <a:r>
              <a:rPr lang="ru-RU" sz="3600" u="sng" dirty="0" smtClean="0"/>
              <a:t>Машиностроения</a:t>
            </a:r>
            <a:endParaRPr lang="ru-RU" sz="3600" u="sng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5589240"/>
            <a:ext cx="9144000" cy="12687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3600" b="0" i="0" u="sng" strike="noStrike" kern="1200" cap="none" spc="0" normalizeH="0" baseline="0" noProof="0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Квалификация: Техник-технолог </a:t>
            </a:r>
          </a:p>
          <a:p>
            <a:pPr marL="548640" marR="0" lvl="0" indent="-41148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Серпухов, 2022 г.</a:t>
            </a:r>
            <a:endParaRPr kumimoji="0" lang="ru-RU" sz="3600" b="0" i="0" u="none" strike="noStrike" kern="1200" cap="none" spc="0" normalizeH="0" baseline="0" noProof="0" dirty="0">
              <a:ln w="1016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 advClick="0" advTm="500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363272" cy="5257800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сможете правильно выбирать и эксплуатировать металлообрабатывающее оборудование;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будете способны разрабатывать и осуществлять технологические процессы обработки деталей;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будете способны разрабатывать программное обеспечение средств автоматизации технологических процессов;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сможете рассчитывать экономические показатели производства;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будете способны составлять маршруты изготовления деталей и проектировать технологические операции;</a:t>
            </a:r>
            <a:endParaRPr lang="ru-RU" dirty="0">
              <a:ln w="1016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результате обучения Вы: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сможете разрабатывать и внедрять управляющие программы обработки деталей для станков с ЧПУ;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научитесь использовать системы автоматизированного проектирования технологических процессов обработки деталей;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научитесь проводить контроль соответствия качества деталей в соответствии с требованиями технической документации.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spc="50" normalizeH="0" baseline="0" noProof="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В результате обучения Вы:</a:t>
            </a:r>
            <a:endParaRPr kumimoji="0" lang="ru-RU" sz="4100" b="1" i="0" u="none" strike="noStrike" kern="1200" spc="50" normalizeH="0" baseline="0" noProof="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68152"/>
          </a:xfrm>
        </p:spPr>
        <p:txBody>
          <a:bodyPr/>
          <a:lstStyle/>
          <a:p>
            <a:pPr lvl="0" algn="ctr"/>
            <a:r>
              <a:rPr lang="ru-RU" sz="4000" dirty="0" smtClean="0">
                <a:solidFill>
                  <a:schemeClr val="tx1"/>
                </a:solidFill>
              </a:rPr>
              <a:t>В результате обучения Вы будете уметь: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9144000" cy="522920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- разрабатывать технологические процессы и управляющие программы для изготовления деталей различной сложности и точности, а также сборки узлов и изделий в металлообрабатывающих и аддитивных производствах;</a:t>
            </a:r>
          </a:p>
          <a:p>
            <a:pPr algn="just"/>
            <a:r>
              <a:rPr lang="ru-RU" sz="3200" dirty="0" smtClean="0"/>
              <a:t>- проводить контроль, наладку и техническое обслуживание металлорежущего, аддитивного оборудования и сборочного оборудования на машиностроительных предприятиях.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548680"/>
          </a:xfrm>
        </p:spPr>
        <p:txBody>
          <a:bodyPr/>
          <a:lstStyle/>
          <a:p>
            <a:r>
              <a:rPr lang="ru-RU" sz="3400" dirty="0" smtClean="0">
                <a:solidFill>
                  <a:schemeClr val="tx1"/>
                </a:solidFill>
                <a:latin typeface="+mn-lt"/>
              </a:rPr>
              <a:t>Почему нужно выбрать эту специальность?</a:t>
            </a:r>
            <a:endParaRPr lang="ru-RU" sz="3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6165304"/>
          </a:xfrm>
        </p:spPr>
        <p:txBody>
          <a:bodyPr>
            <a:noAutofit/>
          </a:bodyPr>
          <a:lstStyle/>
          <a:p>
            <a:pPr algn="just"/>
            <a:r>
              <a:rPr lang="ru-RU" sz="3000" dirty="0" smtClean="0"/>
              <a:t>Во первых: Специальность «Технология машиностроения» - одна из перспективных специальностей машиностроительной отрасли. </a:t>
            </a:r>
          </a:p>
          <a:p>
            <a:pPr algn="just"/>
            <a:r>
              <a:rPr lang="ru-RU" sz="3000" dirty="0" smtClean="0"/>
              <a:t>Перспективы развития отрасли машиностроения связаны с внедрением информационных технологий и компьютерных систем в процесс производства. Получение специальности выпускником предполагает изучение действующих технологий обработки металла и применение полученных знаний в производстве на основе использования информационной техники и компьютерных систем автоматизированного проектирования.</a:t>
            </a:r>
            <a:endParaRPr lang="ru-RU" sz="3000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22714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>
                <a:solidFill>
                  <a:schemeClr val="tx1"/>
                </a:solidFill>
              </a:rPr>
              <a:t>Во-вторых… Московская область становится приоритетной в плане развития машиностроения.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Были учтены следующие преимущества Московской области: инвестиционная привлекательность региона, индустриальная направленность региона, прекрасно работающая инфраструктура, хорошие транспортные возможности (железная дорога, автомобильная дорога).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Почему мне стоит поступать именно на эту специальность?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412776"/>
            <a:ext cx="91440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smtClean="0"/>
              <a:t>Мы имеем всё необходимое оборудование по обработке металлов и композитных материалов, штат опытных преподавателей, имеющих опыт работы на предприятиях машиностроительной отрасли.</a:t>
            </a:r>
          </a:p>
          <a:p>
            <a:pPr algn="just"/>
            <a:r>
              <a:rPr lang="ru-RU" sz="3200" dirty="0" smtClean="0"/>
              <a:t>Наши преподаватели постоянно занимаются подготовкой студентов к чемпионату «Молодые профессионалы» («</a:t>
            </a:r>
            <a:r>
              <a:rPr lang="ru-RU" sz="3200" dirty="0" err="1" smtClean="0"/>
              <a:t>WorldSkills</a:t>
            </a:r>
            <a:r>
              <a:rPr lang="ru-RU" sz="3200" dirty="0" smtClean="0"/>
              <a:t> </a:t>
            </a:r>
            <a:r>
              <a:rPr lang="ru-RU" sz="3200" dirty="0" err="1" smtClean="0"/>
              <a:t>Russia</a:t>
            </a:r>
            <a:r>
              <a:rPr lang="ru-RU" sz="3200" dirty="0" smtClean="0"/>
              <a:t>»), мы обучаем и принимаем активное участие в различных олимпиадах и конкурсах по металлообработке и инженерной графике.</a:t>
            </a:r>
            <a:endParaRPr lang="ru-RU" sz="3200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507288" cy="72008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Где Вы сможете работать?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56792"/>
            <a:ext cx="9144000" cy="53012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5800" dirty="0" smtClean="0"/>
              <a:t>Выпускники специальности «Технология машиностроения» имеют возможность трудоустроиться: техником-технологом, оператором станков с ЧПУ, техником-конструктором, техником-программистом для станков с ЧПУ, линейным руководителем среднего звена на предприятиях машиностроительного, приборостроительного комплекса, в том числе оборонной отрасли нашего города и в других регионах.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304256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/>
                </a:solidFill>
              </a:rPr>
              <a:t>Спасибо за внимание!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5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iser\Desktop\Практика презентухи\фото для презентаций\трогает карка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501008"/>
            <a:ext cx="5341440" cy="30268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027" name="Picture 3" descr="C:\Users\Kaiser\Desktop\Практика презентухи\фото для презентаций\mashinostroe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365104"/>
            <a:ext cx="3259016" cy="21654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6632"/>
            <a:ext cx="889248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	</a:t>
            </a:r>
            <a:r>
              <a:rPr lang="ru-RU" sz="3200" dirty="0" smtClean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Технология металлообработки ХХI века – это комплексная наука, изучающая действующие при изготовлении машин закономерности для их использования в производстве новых деталей и машин заданного качества на основе применения компьютерной техники и компьютерных систем автоматизированного проектирования. </a:t>
            </a:r>
            <a:endParaRPr lang="ru-RU" sz="3200" dirty="0">
              <a:ln w="1016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Kaiser\Desktop\Практика презентухи\фото для презентаций\спер дв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32656"/>
            <a:ext cx="5976664" cy="3122982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2051" name="Picture 3" descr="C:\Users\Kaiser\Desktop\Практика презентухи\фото для презентаций\ковыряется в херн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719" y="3429000"/>
            <a:ext cx="5975602" cy="316835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44824"/>
            <a:ext cx="8820472" cy="2836912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ru-RU" sz="3200" dirty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Технология </a:t>
            </a:r>
            <a:r>
              <a:rPr lang="ru-RU" sz="3200" dirty="0" smtClean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машиностроения</a:t>
            </a:r>
            <a:r>
              <a:rPr lang="ru-RU" sz="3200" dirty="0" smtClean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- самая распространенная и универсальная специальность, необходимая на любых предприятиях машиностроения, приборостроения, ремонтных и многих других отраслей промышленности</a:t>
            </a:r>
            <a:endParaRPr lang="ru-RU" sz="3200" dirty="0">
              <a:ln w="10160">
                <a:solidFill>
                  <a:schemeClr val="tx2">
                    <a:lumMod val="20000"/>
                    <a:lumOff val="800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iser\Desktop\Практика презентухи\фото для презентаций\ка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4788024" cy="2952328"/>
          </a:xfrm>
          <a:prstGeom prst="rect">
            <a:avLst/>
          </a:prstGeom>
          <a:noFill/>
        </p:spPr>
      </p:pic>
      <p:pic>
        <p:nvPicPr>
          <p:cNvPr id="3075" name="Picture 3" descr="C:\Users\Kaiser\Desktop\Практика презентухи\фото для презентаций\ыщ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335820" cy="312370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476672"/>
            <a:ext cx="8640960" cy="3052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dirty="0" smtClean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Технология машиностроения </a:t>
            </a:r>
            <a:r>
              <a:rPr lang="ru-RU" sz="3000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– специальность для тех, кто стремится научиться что-то делать своими руками, кто готов управлять современными станками с ЧПУ и промышленными роботами, выполнять чертежи на компьютере, точить детали на станке, организовать свое дело.</a:t>
            </a:r>
            <a:endParaRPr lang="ru-RU" sz="3000" dirty="0">
              <a:ln w="1016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iser\Desktop\Практика презентухи\фото для презентаций\синяя б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056" y="0"/>
            <a:ext cx="4686944" cy="3515208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</p:pic>
      <p:pic>
        <p:nvPicPr>
          <p:cNvPr id="4100" name="Picture 4" descr="C:\Users\Kaiser\Desktop\Практика презентухи\фото для презентаций\1404214111_0005-011-professii-po-proizvodstvu-i-obrabotke-metalla-mekhanicheskoj-sbor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46966" cy="345638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63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445024"/>
            <a:ext cx="8435280" cy="34129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 специальности «</a:t>
            </a:r>
            <a:r>
              <a:rPr lang="ru-RU" dirty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Технология </a:t>
            </a:r>
            <a:r>
              <a:rPr lang="ru-RU" dirty="0" smtClean="0">
                <a:ln w="10160">
                  <a:solidFill>
                    <a:schemeClr val="tx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машиностроения</a:t>
            </a: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 готовятся специалисты для предприятий и организаций, занимающихся проектированием, изготовлением и ремонтом машин и аппаратов, применяемых в различных отраслях промышленности, в том числе: химической, нефтеперерабатывающей, пищевой и др.</a:t>
            </a:r>
            <a:endParaRPr lang="ru-RU" dirty="0">
              <a:ln w="1016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Kaiser\Desktop\Практика презентухи\фото для презентаций\wesconi_25.jpg"/>
          <p:cNvPicPr>
            <a:picLocks noChangeAspect="1" noChangeArrowheads="1"/>
          </p:cNvPicPr>
          <p:nvPr/>
        </p:nvPicPr>
        <p:blipFill>
          <a:blip r:embed="rId2" cstate="print">
            <a:lum contrast="-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7606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Современное развитие машиностроения требует специалистов по технологии металлообработки с глубокими знаниями в области проектирования технологических процессов и технологической оснастки, новых форм организации и управления производством, комплексной автоматизации производственных процессов современных станков с числовым программным управлением (ЧПУ) и робототехнических систем, прогрессивных способов обработки материалов, использования вычислительной техники для исследования, проектирования и управления технологическими процессами.</a:t>
            </a:r>
            <a:endParaRPr lang="ru-RU" dirty="0">
              <a:ln w="10160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50405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Сроки освоения специальности: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124744"/>
            <a:ext cx="9144000" cy="5733256"/>
          </a:xfrm>
        </p:spPr>
        <p:txBody>
          <a:bodyPr>
            <a:normAutofit/>
          </a:bodyPr>
          <a:lstStyle/>
          <a:p>
            <a:pPr algn="just"/>
            <a:r>
              <a:rPr lang="ru-RU" sz="3600" dirty="0" smtClean="0"/>
              <a:t>Нормативные сроки освоения основной профессиональной образовательной программы среднего профессионального образования базовой подготовки составляют на базе основного общего образования 2 года 10 месяцев.</a:t>
            </a:r>
          </a:p>
          <a:p>
            <a:pPr algn="just"/>
            <a:r>
              <a:rPr lang="ru-RU" sz="3600" dirty="0" smtClean="0"/>
              <a:t>Присваиваемая квалификация – техник-технолог.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980728"/>
          </a:xfrm>
        </p:spPr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Для успешного освоения образовательной программы студенту необходимо обладать: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/>
              <a:t>- нацеленностью на постоянное творческое саморазвитие; </a:t>
            </a:r>
          </a:p>
          <a:p>
            <a:pPr algn="just">
              <a:buFontTx/>
              <a:buChar char="-"/>
            </a:pPr>
            <a:r>
              <a:rPr lang="ru-RU" sz="2700" dirty="0" smtClean="0"/>
              <a:t>- умением увидеть потенциал других членов группы и оперативно им воспользоваться; </a:t>
            </a:r>
          </a:p>
          <a:p>
            <a:pPr algn="just">
              <a:buFontTx/>
              <a:buChar char="-"/>
            </a:pPr>
            <a:r>
              <a:rPr lang="ru-RU" sz="2700" dirty="0" smtClean="0"/>
              <a:t>- стремлением к объективной оценке себя и других, умением находить конструктивные решения конфликтных ситуаций;</a:t>
            </a:r>
          </a:p>
          <a:p>
            <a:pPr algn="just">
              <a:buFontTx/>
              <a:buChar char="-"/>
            </a:pPr>
            <a:r>
              <a:rPr lang="ru-RU" sz="2700" dirty="0" smtClean="0"/>
              <a:t>- позитивным восприятием перспектив и толерантностью;</a:t>
            </a:r>
          </a:p>
          <a:p>
            <a:pPr algn="just">
              <a:buFontTx/>
              <a:buChar char="-"/>
            </a:pPr>
            <a:r>
              <a:rPr lang="ru-RU" sz="2700" dirty="0" smtClean="0"/>
              <a:t>- готовностью взять на себя полную ответственность за принятые решения, за коллектив. </a:t>
            </a:r>
          </a:p>
          <a:p>
            <a:pPr algn="just"/>
            <a:r>
              <a:rPr lang="ru-RU" sz="2700" dirty="0" smtClean="0"/>
              <a:t>Всему этому обучают в колледже, так как создана такая образовательная среда, которая способствует  саморазвитию личности студента и формированию  у него  творческой компетентности.</a:t>
            </a:r>
            <a:endParaRPr lang="ru-RU" sz="2700" dirty="0"/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l"/>
            <a:r>
              <a:rPr lang="ru-RU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результате обучения Вы:</a:t>
            </a:r>
            <a:endParaRPr lang="ru-RU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узнаете устройство, технические характеристики, условия эксплуатации станков с программным управлением;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Научитесь работать 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познакомитесь с основами менеджмента и научной организации труда;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узнаете методы математического моделирования и технологии решения задач с использованием ЭВМ;</a:t>
            </a:r>
          </a:p>
          <a:p>
            <a:pPr lvl="0">
              <a:buFont typeface="Wingdings" pitchFamily="2" charset="2"/>
              <a:buChar char="q"/>
            </a:pPr>
            <a:r>
              <a:rPr lang="ru-RU" dirty="0" smtClean="0">
                <a:ln w="10160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познакомитесь с системой управления качеством производственного процесса;</a:t>
            </a:r>
          </a:p>
        </p:txBody>
      </p:sp>
    </p:spTree>
  </p:cSld>
  <p:clrMapOvr>
    <a:masterClrMapping/>
  </p:clrMapOvr>
  <p:transition spd="med" advClick="0" advTm="5000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301</TotalTime>
  <Words>634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Сроки освоения специальности:</vt:lpstr>
      <vt:lpstr>Для успешного освоения образовательной программы студенту необходимо обладать: </vt:lpstr>
      <vt:lpstr>В результате обучения Вы:</vt:lpstr>
      <vt:lpstr>В результате обучения Вы:</vt:lpstr>
      <vt:lpstr>Слайд 11</vt:lpstr>
      <vt:lpstr>В результате обучения Вы будете уметь:</vt:lpstr>
      <vt:lpstr>Почему нужно выбрать эту специальность?</vt:lpstr>
      <vt:lpstr>Во-вторых… Московская область становится приоритетной в плане развития машиностроения.  Были учтены следующие преимущества Московской области: инвестиционная привлекательность региона, индустриальная направленность региона, прекрасно работающая инфраструктура, хорошие транспортные возможности (железная дорога, автомобильная дорога).</vt:lpstr>
      <vt:lpstr>Почему мне стоит поступать именно на эту специальность?</vt:lpstr>
      <vt:lpstr>Где Вы сможете работать?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Машиностроения</dc:title>
  <dc:creator>Kaiser</dc:creator>
  <cp:lastModifiedBy>V</cp:lastModifiedBy>
  <cp:revision>48</cp:revision>
  <dcterms:created xsi:type="dcterms:W3CDTF">2015-04-03T07:53:30Z</dcterms:created>
  <dcterms:modified xsi:type="dcterms:W3CDTF">2022-09-20T11:02:53Z</dcterms:modified>
</cp:coreProperties>
</file>