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5" r:id="rId2"/>
    <p:sldId id="257" r:id="rId3"/>
    <p:sldId id="260" r:id="rId4"/>
    <p:sldId id="259" r:id="rId5"/>
    <p:sldId id="261" r:id="rId6"/>
    <p:sldId id="262" r:id="rId7"/>
    <p:sldId id="264" r:id="rId8"/>
    <p:sldId id="258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492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80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1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256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64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814C6AD-B7BC-4FA2-907E-620E0626CA8A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09741E0-F34C-43EE-9203-AF3B3F3FC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490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Мои документы\40215\фото\здание\P115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37" y="0"/>
            <a:ext cx="119394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672" y="476672"/>
            <a:ext cx="6840760" cy="720081"/>
          </a:xfrm>
        </p:spPr>
        <p:txBody>
          <a:bodyPr>
            <a:normAutofit/>
          </a:bodyPr>
          <a:lstStyle/>
          <a:p>
            <a:pPr marL="182880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ГБПОУ МО «Серпуховский колледж»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592" y="1196752"/>
            <a:ext cx="7776864" cy="5400600"/>
          </a:xfrm>
        </p:spPr>
        <p:txBody>
          <a:bodyPr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43.02.10 ТУРИЗМ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1904" y="6021289"/>
            <a:ext cx="223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Серпухов 2022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11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Востребованность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333164" cy="3581400"/>
          </a:xfrm>
        </p:spPr>
        <p:txBody>
          <a:bodyPr/>
          <a:lstStyle/>
          <a:p>
            <a:r>
              <a:rPr lang="ru-RU" dirty="0"/>
              <a:t>В настоящее время специалисты в сфере туризма довольно высоко </a:t>
            </a:r>
            <a:r>
              <a:rPr lang="ru-RU" dirty="0" smtClean="0"/>
              <a:t>востребованы</a:t>
            </a:r>
          </a:p>
          <a:p>
            <a:r>
              <a:rPr lang="ru-RU" dirty="0" smtClean="0"/>
              <a:t>Люди стали больше путешествовать</a:t>
            </a:r>
          </a:p>
          <a:p>
            <a:r>
              <a:rPr lang="ru-RU" dirty="0" smtClean="0"/>
              <a:t>Главное - </a:t>
            </a:r>
            <a:r>
              <a:rPr lang="ru-RU" dirty="0"/>
              <a:t>желание поехать в другой город или страну </a:t>
            </a:r>
            <a:r>
              <a:rPr lang="ru-RU" dirty="0" smtClean="0"/>
              <a:t>и, хотя бы, </a:t>
            </a:r>
            <a:r>
              <a:rPr lang="ru-RU" dirty="0"/>
              <a:t>минимальные финансовые возможности.</a:t>
            </a:r>
          </a:p>
        </p:txBody>
      </p:sp>
      <p:pic>
        <p:nvPicPr>
          <p:cNvPr id="2052" name="Picture 4" descr="https://advear.ru/assets/img/shop/image/236/393148-money-cool-pic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2" y="1695458"/>
            <a:ext cx="3337763" cy="217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S95Qf_sno1Q/Unt9DrJPC4I/AAAAAAAAAD4/4uY1cKSSIUE/s1600/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12" y="2980086"/>
            <a:ext cx="3560928" cy="356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</a:t>
            </a:r>
            <a:r>
              <a:rPr lang="ru-RU" dirty="0" err="1" smtClean="0"/>
              <a:t>турагента</a:t>
            </a:r>
            <a:r>
              <a:rPr lang="ru-RU" dirty="0" smtClean="0"/>
              <a:t>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нание </a:t>
            </a:r>
            <a:r>
              <a:rPr lang="ru-RU" dirty="0"/>
              <a:t>иностранного </a:t>
            </a:r>
            <a:r>
              <a:rPr lang="ru-RU" dirty="0" smtClean="0"/>
              <a:t>языка;</a:t>
            </a:r>
          </a:p>
          <a:p>
            <a:r>
              <a:rPr lang="ru-RU" dirty="0"/>
              <a:t>к</a:t>
            </a:r>
            <a:r>
              <a:rPr lang="ru-RU" dirty="0" smtClean="0"/>
              <a:t>оммуникабельность;</a:t>
            </a:r>
          </a:p>
          <a:p>
            <a:r>
              <a:rPr lang="ru-RU" dirty="0" smtClean="0"/>
              <a:t>хорошая память;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своей работе.</a:t>
            </a:r>
            <a:endParaRPr lang="ru-RU" dirty="0"/>
          </a:p>
        </p:txBody>
      </p:sp>
      <p:pic>
        <p:nvPicPr>
          <p:cNvPr id="4098" name="Picture 2" descr="https://pbs.twimg.com/media/EDK8bOJVUAEY0u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0" y="1762261"/>
            <a:ext cx="5383440" cy="381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bs.twimg.com/media/DxRhVKMX4AUtX-d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7680959" cy="64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41115" y="308410"/>
            <a:ext cx="10109200" cy="7270380"/>
            <a:chOff x="863600" y="-186266"/>
            <a:chExt cx="10109200" cy="72703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63600" y="-186266"/>
              <a:ext cx="10109200" cy="7270380"/>
              <a:chOff x="863600" y="-186266"/>
              <a:chExt cx="10109200" cy="727038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863600" y="-186266"/>
                <a:ext cx="10109200" cy="7270380"/>
                <a:chOff x="863600" y="-186266"/>
                <a:chExt cx="10109200" cy="7270380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863600" y="-186266"/>
                  <a:ext cx="10109200" cy="7270380"/>
                  <a:chOff x="863600" y="-186266"/>
                  <a:chExt cx="10109200" cy="7270380"/>
                </a:xfrm>
              </p:grpSpPr>
              <p:grpSp>
                <p:nvGrpSpPr>
                  <p:cNvPr id="7" name="Группа 6"/>
                  <p:cNvGrpSpPr/>
                  <p:nvPr/>
                </p:nvGrpSpPr>
                <p:grpSpPr>
                  <a:xfrm>
                    <a:off x="863600" y="-186266"/>
                    <a:ext cx="10109200" cy="7270380"/>
                    <a:chOff x="1253067" y="0"/>
                    <a:chExt cx="9601200" cy="6770847"/>
                  </a:xfrm>
                </p:grpSpPr>
                <p:grpSp>
                  <p:nvGrpSpPr>
                    <p:cNvPr id="6" name="Группа 5"/>
                    <p:cNvGrpSpPr/>
                    <p:nvPr/>
                  </p:nvGrpSpPr>
                  <p:grpSpPr>
                    <a:xfrm>
                      <a:off x="1253067" y="0"/>
                      <a:ext cx="9601200" cy="6770847"/>
                      <a:chOff x="1253067" y="0"/>
                      <a:chExt cx="9601200" cy="6770847"/>
                    </a:xfrm>
                  </p:grpSpPr>
                  <p:grpSp>
                    <p:nvGrpSpPr>
                      <p:cNvPr id="5" name="Группа 4"/>
                      <p:cNvGrpSpPr/>
                      <p:nvPr/>
                    </p:nvGrpSpPr>
                    <p:grpSpPr>
                      <a:xfrm>
                        <a:off x="1253067" y="0"/>
                        <a:ext cx="9601200" cy="6770847"/>
                        <a:chOff x="1253067" y="0"/>
                        <a:chExt cx="9601200" cy="6770847"/>
                      </a:xfrm>
                    </p:grpSpPr>
                    <p:grpSp>
                      <p:nvGrpSpPr>
                        <p:cNvPr id="4" name="Группа 3"/>
                        <p:cNvGrpSpPr/>
                        <p:nvPr/>
                      </p:nvGrpSpPr>
                      <p:grpSpPr>
                        <a:xfrm>
                          <a:off x="1253067" y="0"/>
                          <a:ext cx="9601200" cy="6770847"/>
                          <a:chOff x="1253067" y="0"/>
                          <a:chExt cx="9601200" cy="6770847"/>
                        </a:xfrm>
                      </p:grpSpPr>
                      <p:pic>
                        <p:nvPicPr>
                          <p:cNvPr id="5122" name="Picture 2" descr="https://protalismany.ru/wp-content/uploads/2018/11/misli-cheloveka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3067" y="0"/>
                            <a:ext cx="9601200" cy="67708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5124" name="Picture 4" descr="https://www.pinclipart.com/picdir/big/67-677742_hotel-clipart-wave-clipart-hatenylo-transparent-background-hotel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4145" y="2705100"/>
                            <a:ext cx="1100945" cy="12751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pic>
                      <p:nvPicPr>
                        <p:cNvPr id="5130" name="Picture 10" descr="https://auroracruises.com/wp-content/uploads/2015/12/hotel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2399" y="860424"/>
                          <a:ext cx="688975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5132" name="Picture 12" descr="https://cdn1.vectorstock.com/i/1000x1000/99/85/cafe-building-with-bright-vector-4679985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09" b="11443"/>
                      <a:stretch/>
                    </p:blipFill>
                    <p:spPr bwMode="auto">
                      <a:xfrm>
                        <a:off x="8062763" y="1807633"/>
                        <a:ext cx="1504572" cy="1049867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5134" name="Picture 14" descr="http://hameleons.com/uploads/posts/2016-11/pp_20_625763_9673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2614" b="14619"/>
                    <a:stretch/>
                  </p:blipFill>
                  <p:spPr bwMode="auto">
                    <a:xfrm>
                      <a:off x="4791200" y="1966410"/>
                      <a:ext cx="1014426" cy="70438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5136" name="Picture 16" descr="https://avatars.mds.yandex.net/get-altay/1879929/2a0000016bb7a26a3032cfa7742eb4123490/XXL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05870" y="395604"/>
                    <a:ext cx="629857" cy="636164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138" name="Picture 18" descr="https://stm.in.ua/wp-content/uploads/2019/06/858-Travel-Agent-Booking-Vacations-Royalty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8521" y="713686"/>
                  <a:ext cx="711200" cy="7112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40" name="Picture 20" descr="https://www.clipartmax.com/png/full/26-261890_kids-fun-bus-fun-bus-png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756" y="806717"/>
                <a:ext cx="438294" cy="392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42" name="Picture 22" descr="https://pbs.twimg.com/media/Dx_6clGXQAMZF4L.jpg:lar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294" y="4088681"/>
              <a:ext cx="783956" cy="594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288" y="-4466"/>
            <a:ext cx="9941028" cy="8947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/>
              <a:t>Туристический и </a:t>
            </a:r>
            <a:r>
              <a:rPr lang="ru-RU" sz="2400" dirty="0" err="1"/>
              <a:t>гостинично</a:t>
            </a:r>
            <a:r>
              <a:rPr lang="ru-RU" sz="2400" dirty="0"/>
              <a:t>-ресторанный </a:t>
            </a:r>
            <a:r>
              <a:rPr lang="ru-RU" sz="2400" dirty="0" smtClean="0"/>
              <a:t>бизнес</a:t>
            </a:r>
            <a:r>
              <a:rPr lang="ru-RU" sz="2400" dirty="0"/>
              <a:t> </a:t>
            </a:r>
            <a:r>
              <a:rPr lang="ru-RU" sz="2400" dirty="0" smtClean="0"/>
              <a:t>развивается </a:t>
            </a:r>
            <a:r>
              <a:rPr lang="ru-RU" sz="2400" dirty="0"/>
              <a:t>стремительными темпами</a:t>
            </a:r>
          </a:p>
        </p:txBody>
      </p:sp>
    </p:spTree>
    <p:extLst>
      <p:ext uri="{BB962C8B-B14F-4D97-AF65-F5344CB8AC3E}">
        <p14:creationId xmlns:p14="http://schemas.microsoft.com/office/powerpoint/2010/main" val="190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предметы из учебного плана: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7082852" cy="4069830"/>
          </a:xfrm>
        </p:spPr>
        <p:txBody>
          <a:bodyPr>
            <a:normAutofit/>
          </a:bodyPr>
          <a:lstStyle/>
          <a:p>
            <a:r>
              <a:rPr lang="ru-RU" dirty="0"/>
              <a:t>география </a:t>
            </a:r>
            <a:r>
              <a:rPr lang="ru-RU" dirty="0" smtClean="0"/>
              <a:t>туризма</a:t>
            </a:r>
          </a:p>
          <a:p>
            <a:r>
              <a:rPr lang="ru-RU" dirty="0" smtClean="0"/>
              <a:t>экскурсионная деятельность</a:t>
            </a:r>
          </a:p>
          <a:p>
            <a:r>
              <a:rPr lang="ru-RU" dirty="0" smtClean="0"/>
              <a:t>менеджмент </a:t>
            </a:r>
            <a:r>
              <a:rPr lang="ru-RU" dirty="0"/>
              <a:t>в </a:t>
            </a:r>
            <a:r>
              <a:rPr lang="ru-RU" dirty="0" smtClean="0"/>
              <a:t>туризме </a:t>
            </a:r>
          </a:p>
          <a:p>
            <a:r>
              <a:rPr lang="ru-RU" dirty="0" smtClean="0"/>
              <a:t>психология общения</a:t>
            </a:r>
          </a:p>
          <a:p>
            <a:r>
              <a:rPr lang="ru-RU" dirty="0" smtClean="0"/>
              <a:t>английский </a:t>
            </a:r>
            <a:r>
              <a:rPr lang="ru-RU" dirty="0"/>
              <a:t>и французский языки с точки зрения использования в проф.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учебные </a:t>
            </a:r>
            <a:r>
              <a:rPr lang="ru-RU" dirty="0"/>
              <a:t>и </a:t>
            </a:r>
            <a:r>
              <a:rPr lang="ru-RU" dirty="0" smtClean="0"/>
              <a:t>производственные практики</a:t>
            </a:r>
          </a:p>
          <a:p>
            <a:pPr marL="0" indent="0">
              <a:buNone/>
            </a:pPr>
            <a:r>
              <a:rPr lang="ru-RU" dirty="0" smtClean="0"/>
              <a:t>***возможность </a:t>
            </a:r>
            <a:r>
              <a:rPr lang="ru-RU" dirty="0"/>
              <a:t>совмещать работу и учебу, что поможет улучшить навыки и наработать опыт.</a:t>
            </a:r>
          </a:p>
          <a:p>
            <a:endParaRPr lang="ru-RU" dirty="0"/>
          </a:p>
        </p:txBody>
      </p:sp>
      <p:pic>
        <p:nvPicPr>
          <p:cNvPr id="6146" name="Picture 2" descr="https://www.terralfletcher.com/wp-content/uploads/2018/10/professional-network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86" y="1828799"/>
            <a:ext cx="3714549" cy="3719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WorldSkills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86000"/>
            <a:ext cx="3810000" cy="3581400"/>
          </a:xfrm>
        </p:spPr>
        <p:txBody>
          <a:bodyPr/>
          <a:lstStyle/>
          <a:p>
            <a:r>
              <a:rPr lang="ru-RU" dirty="0" smtClean="0"/>
              <a:t>- это международное общественное движение, которое во всем мире объединяет людей, которые хотят что-то изменить. Его основная миссия- создавать условия для людей, которые хотят профессиональной реализации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41" y="626573"/>
            <a:ext cx="3863570" cy="289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56" y="4058670"/>
            <a:ext cx="3329583" cy="2497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e-w-e.ru/wp-content/uploads/2019/07/Untitled-collage-13-1180x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79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217</TotalTime>
  <Words>152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ГБПОУ МО «Серпуховский колледж»</vt:lpstr>
      <vt:lpstr>Востребованность профессии</vt:lpstr>
      <vt:lpstr>Для работы турагента необходимо:</vt:lpstr>
      <vt:lpstr>Презентация PowerPoint</vt:lpstr>
      <vt:lpstr>Туристический и гостинично-ресторанный бизнес развивается стремительными темпами</vt:lpstr>
      <vt:lpstr>Некоторые предметы из учебного плана:</vt:lpstr>
      <vt:lpstr>WorldSkills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 43.02.10 Туризм</dc:title>
  <dc:creator>Пользователь Windows</dc:creator>
  <cp:lastModifiedBy>user</cp:lastModifiedBy>
  <cp:revision>12</cp:revision>
  <dcterms:created xsi:type="dcterms:W3CDTF">2019-09-26T08:18:19Z</dcterms:created>
  <dcterms:modified xsi:type="dcterms:W3CDTF">2022-09-21T05:24:57Z</dcterms:modified>
</cp:coreProperties>
</file>